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096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17687-73E5-4251-B134-5E8DC43C8EDD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C6AA2-F316-47CA-A63D-4D854ADDD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35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346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03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C6AA2-F316-47CA-A63D-4D854ADDDD4A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3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3676-2CB1-46F9-99C4-E3011AE2D36D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15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07AE-F273-4319-B501-05B681FEFC90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E4F8-2274-4E9A-96B4-22C4A9537401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8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7AC1-C368-4D9E-86AD-D0D1485C3EA1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83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9872-AFD7-434A-A0CD-768BFC941CF3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9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DEE6-FDE6-40C5-9C13-63D207BB8541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03287-135D-4847-8E35-769DF830EAF6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34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DCA8-3F7F-4BDF-AEEF-9969815769C0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35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353D3-B021-4029-B783-3D1ADB4BDA17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56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868B-7433-4693-8CAE-96FF244D6734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76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A02-E680-4DCB-8FF4-46DB0121A5B7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0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D02A1-3A2C-4F6C-9C97-040817BF748C}" type="datetime1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4C8F-2489-4E34-8426-D6CAC8576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21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64406" y="561860"/>
            <a:ext cx="9408405" cy="2280492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2221" y="978831"/>
            <a:ext cx="6334699" cy="4217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/>
                <a:cs typeface="Times New Roman"/>
              </a:rPr>
              <a:t>Система 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подготовки к процедурам оценки качества образования по иностранному 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  <a:cs typeface="Times New Roman"/>
              </a:rPr>
              <a:t>языку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90000"/>
              </a:lnSpc>
            </a:pPr>
            <a:endParaRPr lang="ru-RU" sz="4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ru-RU" sz="4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ru-RU" sz="48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Выполнила учитель иностранного языка 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МБОУ СШ № 30 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Попова Л.Н.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5618601"/>
            <a:ext cx="9144001" cy="837283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1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153" y="2330600"/>
            <a:ext cx="19240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1113246"/>
            <a:ext cx="8299132" cy="5331516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9018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Этапы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подготовки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 оценочным процедурам:</a:t>
            </a: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90000"/>
              </a:lnSpc>
              <a:buFontTx/>
              <a:buChar char="-"/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15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подготовительном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этапе следует провести тестирование, используя материалы того уровня оценочных процедур, который ученик собирается сдавать. 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Задания 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оценочных процедур требуют специальной подготовки, даже если ученик уже достиг необходимого уровня. Эффект неожиданности и ограниченного времени могут отрицательно сказаться на результатах. Рекомендуется обязательно ознакомиться с демонстрационной версией, чтобы ученик ясно представлял, какие задания ему предстоит выполнить во время 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тестирования.</a:t>
            </a:r>
          </a:p>
          <a:p>
            <a:pPr marL="285750" indent="-285750" algn="just">
              <a:lnSpc>
                <a:spcPct val="90000"/>
              </a:lnSpc>
              <a:buFontTx/>
              <a:buChar char="-"/>
            </a:pPr>
            <a:endParaRPr lang="ru-RU" sz="15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90000"/>
              </a:lnSpc>
              <a:buFontTx/>
              <a:buChar char="-"/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основном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этапе подготовки учащихся рекомендуется, во-первых, провести повторение лексического запаса и владения грамматикой уровня оценочных процедур, в которых планируется принимать участие. Для этого можно использовать как отечественные, так и зарубежные 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УМК.</a:t>
            </a:r>
            <a:r>
              <a:rPr lang="ru-RU" sz="1500" dirty="0" smtClean="0">
                <a:ea typeface="Times New Roman"/>
                <a:cs typeface="Times New Roman"/>
              </a:rPr>
              <a:t> 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Во-вторых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</a:rPr>
              <a:t>, необходимо дать правильную установку ученику в процессе изучения формата и содержания работы с позиции каждого вида речевой деятельности. </a:t>
            </a:r>
            <a:endParaRPr lang="ru-RU" sz="15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85750" indent="-285750" algn="just">
              <a:lnSpc>
                <a:spcPct val="90000"/>
              </a:lnSpc>
              <a:buFontTx/>
              <a:buChar char="-"/>
            </a:pPr>
            <a:endParaRPr lang="ru-RU" sz="1500" dirty="0" smtClean="0">
              <a:ea typeface="Times New Roman"/>
              <a:cs typeface="Times New Roman"/>
            </a:endParaRPr>
          </a:p>
          <a:p>
            <a:pPr marL="285750" indent="-285750" algn="just">
              <a:lnSpc>
                <a:spcPct val="90000"/>
              </a:lnSpc>
              <a:buFontTx/>
              <a:buChar char="-"/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заключительном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этапе подготовки к оценочным процедурам проводится диагностика. Применяются следующие формы диагностики подготовленности обучающихся: </a:t>
            </a:r>
          </a:p>
          <a:p>
            <a:pPr algn="just">
              <a:lnSpc>
                <a:spcPct val="90000"/>
              </a:lnSpc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1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Анализ качества выполнения работ по видам речевой деятельности, выявление 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проблемных 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зон:  основные потенциальные трудности и ошибки,</a:t>
            </a:r>
            <a:endParaRPr lang="ru-RU" sz="1500" dirty="0"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2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Пути преодоления трудностей и предотвращения ошибок.</a:t>
            </a:r>
            <a:endParaRPr lang="ru-RU" sz="1500" dirty="0"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3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Пробный </a:t>
            </a: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экзамен.</a:t>
            </a:r>
            <a:endParaRPr lang="ru-RU" sz="1500" dirty="0" smtClean="0">
              <a:ea typeface="Times New Roman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15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4</a:t>
            </a:r>
            <a:r>
              <a:rPr lang="ru-RU" sz="1500" dirty="0">
                <a:solidFill>
                  <a:srgbClr val="000000"/>
                </a:solidFill>
                <a:latin typeface="Times New Roman"/>
                <a:ea typeface="Times New Roman"/>
              </a:rPr>
              <a:t>. Организация работы по ликвидации «пробелов»: возможные типичные ошибки.</a:t>
            </a:r>
            <a:endParaRPr lang="ru-RU" sz="1500" b="1" dirty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 smtClean="0">
              <a:solidFill>
                <a:srgbClr val="000000"/>
              </a:solidFill>
              <a:latin typeface="Times New Roman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1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1113246"/>
            <a:ext cx="8299132" cy="4487454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11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ак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показывает наш опыт подготовки учащихся к оценочным процедурам, поставленная задача выполнима при условии реализации личностно-ориентированного,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деятельностного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компетентностного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коммуникативного подходов, создания условий для самостоятельного поиска. Участие в оценочных процедурах способствует повышению мотивации в изучении иностранного языка, улучшению качества образования и выхода отечественного образования на международный уровень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068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63516" y="1113245"/>
            <a:ext cx="8299132" cy="469846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12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979" y="919418"/>
            <a:ext cx="8176040" cy="499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Список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литературы</a:t>
            </a:r>
            <a:endParaRPr lang="ru-RU" sz="1600" dirty="0"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Вербицкая М.В., Махмурян К.С., Симкин В.Н. Методические рекомендации по совершенствованию подготовки к ЕГЭ по иностранным языкам. Иностранные языки в школе. – 2015. - № 11.</a:t>
            </a:r>
            <a:endParaRPr lang="ru-RU" sz="16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Вербицкая М.В., Махмурян К.С., Симкин В.Н. Национальное исследование качества образования по иностранным языкам в 5 классах: результаты и методические выводы. Иностранные языки в школе. – 2017. - № 11.</a:t>
            </a:r>
            <a:endParaRPr lang="ru-RU" sz="16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Иванникова И.А., Огурцова С.Е. Как подготовить учащихся к международному экзамену по немецкому языку. Иностранные языки в школе. – 2015. - № 8.</a:t>
            </a:r>
            <a:endParaRPr lang="ru-RU" sz="16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Примерные программы основного общего образования. Иностранный язык. – М.: Просвещение, 2012</a:t>
            </a:r>
            <a:endParaRPr lang="ru-RU" sz="16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1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7622" y="1492176"/>
            <a:ext cx="8328754" cy="4754387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5924" y="1832028"/>
            <a:ext cx="7821979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ациональное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и эффективное управление учебным процессом невозможно без четкой, научно организованной системы контроля - постоянного отслеживания хода образовательного процесса с целью выявления и оценивания его промежуточных результатов, факторов, повлиявших на них, а также принятия и реализации решений по регулированию и коррекции образовательного процесса. 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351704"/>
            <a:ext cx="9144001" cy="837283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-99153" y="1535496"/>
            <a:ext cx="8152483" cy="429280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pPr/>
              <a:t>3</a:t>
            </a:fld>
            <a:endParaRPr lang="ru-RU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6853" y="1795776"/>
            <a:ext cx="7821979" cy="358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Актуальность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 проблемы контроля связана с достижением в последнее время определённых успехов в реализации практической роли обучения иностранному языку в школе, благодаря чему расширилась сфера приложения контроля, возросли его возможности положительного влияния на учебно-педагогический процесс, возникли условия для рационализации самого контроля как составной части этого процесса.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1113246"/>
            <a:ext cx="8299132" cy="492706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Российской Федерации сформирована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единая система оценки качества образования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(ЕСОКО), цель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которой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мониторинг качества школьного обучения на разных ступенях и его соответствия Федеральным стандартам и программам среднего общего образования. Данная система дает возможность получить полное представление о качестве образования в стране, позволяет школам вести самодиагностику и выявлять имеющиеся проблемы, а родителям получать информацию о качестве знаний своих детей</a:t>
            </a:r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506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219808" y="351704"/>
            <a:ext cx="8765930" cy="6147981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913" y="424176"/>
            <a:ext cx="8492563" cy="602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построения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единой системы оценки качества образования:</a:t>
            </a:r>
          </a:p>
          <a:p>
            <a:pPr marL="457200" indent="-457200" algn="just">
              <a:lnSpc>
                <a:spcPct val="90000"/>
              </a:lnSpc>
              <a:buAutoNum type="arabicPeriod"/>
            </a:pP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составная часть учебного процесса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Объективность </a:t>
            </a:r>
            <a:r>
              <a:rPr lang="ru-RU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оценки. </a:t>
            </a:r>
            <a:endParaRPr lang="ru-RU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AutoNum type="arabicPeriod" startAt="3"/>
            </a:pP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того, чему учили. </a:t>
            </a:r>
            <a:endParaRPr lang="ru-RU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ru-RU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оценки влияет на содержание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поэтому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измерительных материалов происходит, исходя из необходимости предоставления школьникам возможности наиболее полно раскрыть свои способности.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быть успешным на ЕГЭ, современный выпускник российской школы должен не только хорошо знать учебные предметы, но и уметь работать с информацией, представленной в различных формах, решать различные задачи практического содержания, развернуто излагать свои мысли, вести дискуссию и аргументировать свое мнение.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стимулирование развития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Должно быть корректное использование результатов оценки качества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 только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стимулирования развития образования, принятия конкретных управленческих решений по совершенствованию преподавания учебных предметов, оказания организационно-методической помощи слабым школам, разработке актуальных программ повышения квалификации учителей.</a:t>
            </a:r>
            <a:endParaRPr lang="ru-RU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8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1113246"/>
            <a:ext cx="8299132" cy="492706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оценки качества школьного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just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единый государственный экзамен (ЕГЭ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государственная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итоговая аттестация 9-х классов (ГИА-9), ключевой формой которой является основной государственный экзамен (ОГЭ).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промежуточные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срезы знаний обучающихся проводятся по разным предметам и в разных классах при помощи национальных исследований качества образования (НИКО) и всероссийских проверочных работ (ВПР).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Оценку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знаний учащихся школ дополняют исследования профессиональных компетенций учителей.</a:t>
            </a:r>
            <a:endParaRPr lang="ru-RU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8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1113246"/>
            <a:ext cx="8299132" cy="492706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Выделяют три пути подготовки к экзаменам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Тренировка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формата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rote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обучение с использованием механической памяти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lnSpc>
                <a:spcPct val="90000"/>
              </a:lnSpc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Ориентация на экзамен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practice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тренировочные упражнения для подготовки к ОГЭ/ЕГЭ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90000"/>
              </a:lnSpc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Обучение по ФГОС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competence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повышение квалификации, развитие компетенции).</a:t>
            </a:r>
          </a:p>
        </p:txBody>
      </p:sp>
    </p:spTree>
    <p:extLst>
      <p:ext uri="{BB962C8B-B14F-4D97-AF65-F5344CB8AC3E}">
        <p14:creationId xmlns:p14="http://schemas.microsoft.com/office/powerpoint/2010/main" val="24518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740591"/>
            <a:ext cx="8299132" cy="5748132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483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соответствии с этим способами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определены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следующие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компетенции для успеха на экзамене: 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Форматная компетенция (знание формата конкретного экзамена);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Тестовая компетенция (владение форматами разных экзаменов);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3.Стратегическая компетенция (готовность реагировать на неожиданность);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 Коммуникативная компетенция (языковой и речевой компонент);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 Этическая компетенция (усвоение правил честной игры).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51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" y="351704"/>
            <a:ext cx="9144001" cy="1183791"/>
            <a:chOff x="-1" y="351704"/>
            <a:chExt cx="9144001" cy="118379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-1" y="351704"/>
              <a:ext cx="9144001" cy="837283"/>
            </a:xfrm>
            <a:prstGeom prst="rect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484741" y="1188986"/>
              <a:ext cx="1057620" cy="346509"/>
            </a:xfrm>
            <a:prstGeom prst="triangle">
              <a:avLst/>
            </a:prstGeom>
            <a:solidFill>
              <a:schemeClr val="lt1">
                <a:alpha val="77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537138" y="1113246"/>
            <a:ext cx="8299132" cy="4927069"/>
          </a:xfrm>
          <a:prstGeom prst="rect">
            <a:avLst/>
          </a:prstGeom>
          <a:solidFill>
            <a:schemeClr val="lt1">
              <a:alpha val="77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3330" y="6356351"/>
            <a:ext cx="462020" cy="365125"/>
          </a:xfrm>
        </p:spPr>
        <p:txBody>
          <a:bodyPr/>
          <a:lstStyle/>
          <a:p>
            <a:fld id="{4E384C8F-2489-4E34-8426-D6CAC85766FE}" type="slidenum">
              <a:rPr lang="ru-RU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37" y="1452876"/>
            <a:ext cx="8176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Выделяют три пути подготовки к экзаменам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FontTx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Тренировка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формата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rote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teaching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обучение с использованием механической памяти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lnSpc>
                <a:spcPct val="90000"/>
              </a:lnSpc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Ориентация на экзамен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practice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тренировочные упражнения для подготовки к ОГЭ/ЕГЭ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90000"/>
              </a:lnSpc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Обучение по ФГОС (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competence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повышение квалификации, развитие компетенции).</a:t>
            </a:r>
          </a:p>
        </p:txBody>
      </p:sp>
    </p:spTree>
    <p:extLst>
      <p:ext uri="{BB962C8B-B14F-4D97-AF65-F5344CB8AC3E}">
        <p14:creationId xmlns:p14="http://schemas.microsoft.com/office/powerpoint/2010/main" val="41151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903</Words>
  <Application>Microsoft Office PowerPoint</Application>
  <PresentationFormat>Экран (4:3)</PresentationFormat>
  <Paragraphs>94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База Шарташская</dc:creator>
  <cp:lastModifiedBy>САШЕНЬКА</cp:lastModifiedBy>
  <cp:revision>15</cp:revision>
  <dcterms:created xsi:type="dcterms:W3CDTF">2014-09-10T04:53:24Z</dcterms:created>
  <dcterms:modified xsi:type="dcterms:W3CDTF">2022-03-21T22:51:38Z</dcterms:modified>
</cp:coreProperties>
</file>